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735763" cy="9866313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/>
    <p:restoredTop sz="94672"/>
  </p:normalViewPr>
  <p:slideViewPr>
    <p:cSldViewPr snapToGrid="0" snapToObjects="1">
      <p:cViewPr varScale="1">
        <p:scale>
          <a:sx n="95" d="100"/>
          <a:sy n="95" d="100"/>
        </p:scale>
        <p:origin x="10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35ECD-8F98-AB4F-A2CD-76654C8FF138}" type="datetimeFigureOut">
              <a:rPr lang="ja-JP" altLang="en-US" smtClean="0"/>
              <a:t>2023/1/26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A0EE6-F497-7B42-B98F-4797C61F6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345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35ECD-8F98-AB4F-A2CD-76654C8FF138}" type="datetimeFigureOut">
              <a:rPr lang="ja-JP" altLang="en-US" smtClean="0"/>
              <a:t>2023/1/26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A0EE6-F497-7B42-B98F-4797C61F6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077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35ECD-8F98-AB4F-A2CD-76654C8FF138}" type="datetimeFigureOut">
              <a:rPr lang="ja-JP" altLang="en-US" smtClean="0"/>
              <a:t>2023/1/26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A0EE6-F497-7B42-B98F-4797C61F6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653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35ECD-8F98-AB4F-A2CD-76654C8FF138}" type="datetimeFigureOut">
              <a:rPr lang="ja-JP" altLang="en-US" smtClean="0"/>
              <a:t>2023/1/26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A0EE6-F497-7B42-B98F-4797C61F6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634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35ECD-8F98-AB4F-A2CD-76654C8FF138}" type="datetimeFigureOut">
              <a:rPr lang="ja-JP" altLang="en-US" smtClean="0"/>
              <a:t>2023/1/26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A0EE6-F497-7B42-B98F-4797C61F6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793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35ECD-8F98-AB4F-A2CD-76654C8FF138}" type="datetimeFigureOut">
              <a:rPr lang="ja-JP" altLang="en-US" smtClean="0"/>
              <a:t>2023/1/26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A0EE6-F497-7B42-B98F-4797C61F6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456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35ECD-8F98-AB4F-A2CD-76654C8FF138}" type="datetimeFigureOut">
              <a:rPr lang="ja-JP" altLang="en-US" smtClean="0"/>
              <a:t>2023/1/26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A0EE6-F497-7B42-B98F-4797C61F6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242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35ECD-8F98-AB4F-A2CD-76654C8FF138}" type="datetimeFigureOut">
              <a:rPr lang="ja-JP" altLang="en-US" smtClean="0"/>
              <a:t>2023/1/26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A0EE6-F497-7B42-B98F-4797C61F6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948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35ECD-8F98-AB4F-A2CD-76654C8FF138}" type="datetimeFigureOut">
              <a:rPr lang="ja-JP" altLang="en-US" smtClean="0"/>
              <a:t>2023/1/26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A0EE6-F497-7B42-B98F-4797C61F6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87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35ECD-8F98-AB4F-A2CD-76654C8FF138}" type="datetimeFigureOut">
              <a:rPr lang="ja-JP" altLang="en-US" smtClean="0"/>
              <a:t>2023/1/26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A0EE6-F497-7B42-B98F-4797C61F6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335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35ECD-8F98-AB4F-A2CD-76654C8FF138}" type="datetimeFigureOut">
              <a:rPr lang="ja-JP" altLang="en-US" smtClean="0"/>
              <a:t>2023/1/26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A0EE6-F497-7B42-B98F-4797C61F6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169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435ECD-8F98-AB4F-A2CD-76654C8FF138}" type="datetimeFigureOut">
              <a:rPr lang="ja-JP" altLang="en-US" smtClean="0"/>
              <a:t>2023/1/26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5A0EE6-F497-7B42-B98F-4797C61F6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723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/>
          <p:cNvSpPr>
            <a:spLocks noGrp="1"/>
          </p:cNvSpPr>
          <p:nvPr/>
        </p:nvSpPr>
        <p:spPr bwMode="auto">
          <a:xfrm>
            <a:off x="685800" y="1202527"/>
            <a:ext cx="7772400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ja-JP" sz="2000" b="1" dirty="0">
                <a:latin typeface="MS PGothic" charset="-128"/>
                <a:ea typeface="MS PGothic" charset="-128"/>
                <a:cs typeface="MS PGothic" charset="-128"/>
              </a:rPr>
              <a:t>第</a:t>
            </a:r>
            <a:r>
              <a:rPr lang="en-US" altLang="ja-JP" sz="2000" b="1" dirty="0">
                <a:latin typeface="MS PGothic" charset="-128"/>
                <a:ea typeface="MS PGothic" charset="-128"/>
                <a:cs typeface="MS PGothic" charset="-128"/>
              </a:rPr>
              <a:t>33</a:t>
            </a:r>
            <a:r>
              <a:rPr lang="en-US" sz="2000" b="1" dirty="0">
                <a:latin typeface="MS PGothic" charset="-128"/>
                <a:ea typeface="MS PGothic" charset="-128"/>
                <a:cs typeface="MS PGothic" charset="-128"/>
              </a:rPr>
              <a:t>回</a:t>
            </a:r>
            <a:r>
              <a:rPr lang="ja-JP" altLang="en-US" sz="2000" b="1" dirty="0">
                <a:latin typeface="MS PGothic" charset="-128"/>
                <a:ea typeface="MS PGothic" charset="-128"/>
                <a:cs typeface="MS PGothic" charset="-128"/>
              </a:rPr>
              <a:t>　</a:t>
            </a:r>
            <a:r>
              <a:rPr lang="en-US" sz="2000" b="1" dirty="0">
                <a:latin typeface="MS PGothic" charset="-128"/>
                <a:ea typeface="MS PGothic" charset="-128"/>
                <a:cs typeface="MS PGothic" charset="-128"/>
              </a:rPr>
              <a:t>日本産婦人科</a:t>
            </a:r>
            <a:r>
              <a:rPr lang="ja-JP" altLang="en-US" sz="2000" b="1" dirty="0">
                <a:latin typeface="MS PGothic" charset="-128"/>
                <a:ea typeface="MS PGothic" charset="-128"/>
                <a:cs typeface="MS PGothic" charset="-128"/>
              </a:rPr>
              <a:t>・新生児血液</a:t>
            </a:r>
            <a:r>
              <a:rPr lang="en-US" sz="2000" b="1" dirty="0">
                <a:latin typeface="MS PGothic" charset="-128"/>
                <a:ea typeface="MS PGothic" charset="-128"/>
                <a:cs typeface="MS PGothic" charset="-128"/>
              </a:rPr>
              <a:t>学会</a:t>
            </a:r>
            <a:r>
              <a:rPr lang="ja-JP" altLang="en-US" sz="2000" b="1" dirty="0">
                <a:latin typeface="MS PGothic" charset="-128"/>
                <a:ea typeface="MS PGothic" charset="-128"/>
                <a:cs typeface="MS PGothic" charset="-128"/>
              </a:rPr>
              <a:t>　</a:t>
            </a:r>
            <a:r>
              <a:rPr lang="en-US" sz="2000" b="1" dirty="0">
                <a:latin typeface="MS PGothic" charset="-128"/>
                <a:ea typeface="MS PGothic" charset="-128"/>
                <a:cs typeface="MS PGothic" charset="-128"/>
              </a:rPr>
              <a:t>学術</a:t>
            </a:r>
            <a:r>
              <a:rPr lang="ja-JP" altLang="en-US" sz="2000" b="1" dirty="0">
                <a:latin typeface="MS PGothic" charset="-128"/>
                <a:ea typeface="MS PGothic" charset="-128"/>
                <a:cs typeface="MS PGothic" charset="-128"/>
              </a:rPr>
              <a:t>集会</a:t>
            </a:r>
            <a:br>
              <a:rPr lang="ja-JP" altLang="ja-JP" sz="2000" b="1" dirty="0">
                <a:latin typeface="MS PGothic" charset="-128"/>
                <a:ea typeface="MS PGothic" charset="-128"/>
                <a:cs typeface="MS PGothic" charset="-128"/>
              </a:rPr>
            </a:br>
            <a:r>
              <a:rPr lang="ja-JP" sz="3200" b="1" dirty="0">
                <a:latin typeface="MS PGothic" charset="-128"/>
                <a:ea typeface="MS PGothic" charset="-128"/>
                <a:cs typeface="MS PGothic" charset="-128"/>
              </a:rPr>
              <a:t>利益相反状態の開示</a:t>
            </a:r>
            <a:br>
              <a:rPr lang="ja-JP" altLang="ja-JP" sz="2000" b="1" dirty="0">
                <a:latin typeface="MS PGothic" charset="-128"/>
                <a:ea typeface="MS PGothic" charset="-128"/>
                <a:cs typeface="MS PGothic" charset="-128"/>
              </a:rPr>
            </a:br>
            <a:r>
              <a:rPr lang="en-US" altLang="ja-JP" sz="2000" b="1" dirty="0">
                <a:latin typeface="MS PGothic" charset="-128"/>
                <a:ea typeface="MS PGothic" charset="-128"/>
                <a:cs typeface="MS PGothic" charset="-128"/>
              </a:rPr>
              <a:t> </a:t>
            </a:r>
            <a:br>
              <a:rPr lang="ja-JP" sz="2000" b="1" dirty="0">
                <a:latin typeface="MS PGothic" charset="-128"/>
                <a:ea typeface="MS PGothic" charset="-128"/>
                <a:cs typeface="MS PGothic" charset="-128"/>
              </a:rPr>
            </a:br>
            <a:r>
              <a:rPr lang="ja-JP" sz="2000" b="1" dirty="0">
                <a:latin typeface="MS PGothic" charset="-128"/>
                <a:ea typeface="MS PGothic" charset="-128"/>
                <a:cs typeface="MS PGothic" charset="-128"/>
              </a:rPr>
              <a:t>筆頭演者氏名：　</a:t>
            </a:r>
            <a:r>
              <a:rPr lang="en-US" altLang="ja-JP" sz="2000" b="1" dirty="0">
                <a:latin typeface="MS PGothic" charset="-128"/>
                <a:ea typeface="MS PGothic" charset="-128"/>
                <a:cs typeface="MS PGothic" charset="-128"/>
              </a:rPr>
              <a:t>●●</a:t>
            </a:r>
            <a:r>
              <a:rPr lang="ja-JP" sz="2000" b="1" dirty="0">
                <a:latin typeface="MS PGothic" charset="-128"/>
                <a:ea typeface="MS PGothic" charset="-128"/>
                <a:cs typeface="MS PGothic" charset="-128"/>
              </a:rPr>
              <a:t>　</a:t>
            </a:r>
            <a:r>
              <a:rPr lang="en-US" altLang="ja-JP" sz="2000" b="1" dirty="0">
                <a:latin typeface="MS PGothic" charset="-128"/>
                <a:ea typeface="MS PGothic" charset="-128"/>
                <a:cs typeface="MS PGothic" charset="-128"/>
              </a:rPr>
              <a:t>●●</a:t>
            </a:r>
          </a:p>
          <a:p>
            <a:pPr algn="ctr"/>
            <a:r>
              <a:rPr lang="en-US" sz="2000" b="1" dirty="0">
                <a:latin typeface="MS PGothic" charset="-128"/>
                <a:ea typeface="MS PGothic" charset="-128"/>
                <a:cs typeface="MS PGothic" charset="-128"/>
              </a:rPr>
              <a:t>所　属：　</a:t>
            </a:r>
            <a:r>
              <a:rPr lang="en-US" altLang="ja-JP" sz="2000" b="1" dirty="0">
                <a:latin typeface="MS PGothic" charset="-128"/>
                <a:ea typeface="MS PGothic" charset="-128"/>
                <a:cs typeface="MS PGothic" charset="-128"/>
              </a:rPr>
              <a:t>●●●</a:t>
            </a:r>
            <a:r>
              <a:rPr lang="ja-JP" altLang="en-US" sz="2000" b="1" dirty="0">
                <a:latin typeface="MS PGothic" charset="-128"/>
                <a:ea typeface="MS PGothic" charset="-128"/>
                <a:cs typeface="MS PGothic" charset="-128"/>
              </a:rPr>
              <a:t>大学　</a:t>
            </a:r>
            <a:r>
              <a:rPr lang="en-US" altLang="ja-JP" sz="2000" b="1" dirty="0">
                <a:latin typeface="MS PGothic" charset="-128"/>
                <a:ea typeface="MS PGothic" charset="-128"/>
                <a:cs typeface="MS PGothic" charset="-128"/>
              </a:rPr>
              <a:t>●●●</a:t>
            </a:r>
            <a:r>
              <a:rPr lang="en-US" sz="2000" b="1" dirty="0">
                <a:latin typeface="MS PGothic" charset="-128"/>
                <a:ea typeface="MS PGothic" charset="-128"/>
                <a:cs typeface="MS PGothic" charset="-128"/>
              </a:rPr>
              <a:t>科</a:t>
            </a:r>
            <a:br>
              <a:rPr lang="ja-JP" altLang="ja-JP" b="0" dirty="0">
                <a:latin typeface="MS PGothic" charset="-128"/>
                <a:ea typeface="MS PGothic" charset="-128"/>
                <a:cs typeface="MS PGothic" charset="-128"/>
              </a:rPr>
            </a:br>
            <a:endParaRPr lang="ja-JP" altLang="ja-JP" b="0" dirty="0">
              <a:latin typeface="MS PGothic" charset="-128"/>
              <a:ea typeface="MS PGothic" charset="-128"/>
              <a:cs typeface="MS PGothic" charset="-128"/>
            </a:endParaRPr>
          </a:p>
        </p:txBody>
      </p:sp>
      <p:sp>
        <p:nvSpPr>
          <p:cNvPr id="6" name="正方形/長方形 5"/>
          <p:cNvSpPr>
            <a:spLocks noChangeArrowheads="1"/>
          </p:cNvSpPr>
          <p:nvPr/>
        </p:nvSpPr>
        <p:spPr bwMode="auto">
          <a:xfrm>
            <a:off x="1371600" y="1202527"/>
            <a:ext cx="6400800" cy="2692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endParaRPr lang="ja-JP" altLang="ja-JP" sz="1800" b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889755" y="4418832"/>
            <a:ext cx="75684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2000" b="1" dirty="0">
                <a:latin typeface="MS PGothic" charset="-128"/>
                <a:ea typeface="MS PGothic" charset="-128"/>
                <a:cs typeface="MS PGothic" charset="-128"/>
              </a:rPr>
              <a:t>私の今回の演題に関連して、</a:t>
            </a:r>
            <a:endParaRPr lang="en-US" altLang="ja-JP" sz="2000" b="1" dirty="0">
              <a:latin typeface="MS PGothic" charset="-128"/>
              <a:ea typeface="MS PGothic" charset="-128"/>
              <a:cs typeface="MS PGothic" charset="-128"/>
            </a:endParaRPr>
          </a:p>
          <a:p>
            <a:pPr algn="ctr"/>
            <a:r>
              <a:rPr lang="ja-JP" altLang="en-US" sz="2000" b="1" dirty="0">
                <a:latin typeface="MS PGothic" charset="-128"/>
                <a:ea typeface="MS PGothic" charset="-128"/>
                <a:cs typeface="MS PGothic" charset="-128"/>
              </a:rPr>
              <a:t>開示すべき利益相反状態はありません。</a:t>
            </a:r>
          </a:p>
        </p:txBody>
      </p:sp>
    </p:spTree>
    <p:extLst>
      <p:ext uri="{BB962C8B-B14F-4D97-AF65-F5344CB8AC3E}">
        <p14:creationId xmlns:p14="http://schemas.microsoft.com/office/powerpoint/2010/main" val="3448257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/>
          <p:cNvSpPr>
            <a:spLocks noGrp="1"/>
          </p:cNvSpPr>
          <p:nvPr/>
        </p:nvSpPr>
        <p:spPr bwMode="auto">
          <a:xfrm>
            <a:off x="685800" y="1202527"/>
            <a:ext cx="7772400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ja-JP" altLang="en-US" sz="2000" b="1" dirty="0">
                <a:latin typeface="MS PGothic" charset="-128"/>
                <a:ea typeface="MS PGothic" charset="-128"/>
                <a:cs typeface="MS PGothic" charset="-128"/>
              </a:rPr>
              <a:t>第</a:t>
            </a:r>
            <a:r>
              <a:rPr lang="en-US" altLang="ja-JP" sz="2000" b="1" dirty="0">
                <a:latin typeface="MS PGothic" charset="-128"/>
                <a:ea typeface="MS PGothic" charset="-128"/>
                <a:cs typeface="MS PGothic" charset="-128"/>
              </a:rPr>
              <a:t>33</a:t>
            </a:r>
            <a:r>
              <a:rPr lang="ja-JP" altLang="en-US" sz="2000" b="1" dirty="0">
                <a:latin typeface="MS PGothic" charset="-128"/>
                <a:ea typeface="MS PGothic" charset="-128"/>
                <a:cs typeface="MS PGothic" charset="-128"/>
              </a:rPr>
              <a:t>回　日本産婦人科・新生児血液学会　学術集会</a:t>
            </a:r>
            <a:br>
              <a:rPr lang="ja-JP" altLang="ja-JP" b="1" dirty="0">
                <a:latin typeface="MS PGothic" charset="-128"/>
                <a:ea typeface="MS PGothic" charset="-128"/>
                <a:cs typeface="MS PGothic" charset="-128"/>
              </a:rPr>
            </a:br>
            <a:r>
              <a:rPr lang="ja-JP" sz="3200" b="1" dirty="0">
                <a:latin typeface="MS PGothic" charset="-128"/>
                <a:ea typeface="MS PGothic" charset="-128"/>
                <a:cs typeface="MS PGothic" charset="-128"/>
              </a:rPr>
              <a:t>利益相反状態の開示</a:t>
            </a:r>
            <a:br>
              <a:rPr lang="ja-JP" altLang="ja-JP" b="1" dirty="0">
                <a:latin typeface="MS PGothic" charset="-128"/>
                <a:ea typeface="MS PGothic" charset="-128"/>
                <a:cs typeface="MS PGothic" charset="-128"/>
              </a:rPr>
            </a:br>
            <a:r>
              <a:rPr lang="en-US" altLang="ja-JP" sz="2000" b="1" dirty="0">
                <a:latin typeface="MS PGothic" charset="-128"/>
                <a:ea typeface="MS PGothic" charset="-128"/>
                <a:cs typeface="MS PGothic" charset="-128"/>
              </a:rPr>
              <a:t> </a:t>
            </a:r>
            <a:br>
              <a:rPr lang="ja-JP" sz="2000" b="1" dirty="0">
                <a:latin typeface="MS PGothic" charset="-128"/>
                <a:ea typeface="MS PGothic" charset="-128"/>
                <a:cs typeface="MS PGothic" charset="-128"/>
              </a:rPr>
            </a:br>
            <a:r>
              <a:rPr lang="ja-JP" sz="2000" b="1" dirty="0">
                <a:latin typeface="MS PGothic" charset="-128"/>
                <a:ea typeface="MS PGothic" charset="-128"/>
                <a:cs typeface="MS PGothic" charset="-128"/>
              </a:rPr>
              <a:t>筆頭演者氏名：　</a:t>
            </a:r>
            <a:r>
              <a:rPr lang="en-US" altLang="ja-JP" sz="2000" b="1" dirty="0">
                <a:latin typeface="MS PGothic" charset="-128"/>
                <a:ea typeface="MS PGothic" charset="-128"/>
                <a:cs typeface="MS PGothic" charset="-128"/>
              </a:rPr>
              <a:t>●●</a:t>
            </a:r>
            <a:r>
              <a:rPr lang="ja-JP" sz="2000" b="1" dirty="0">
                <a:latin typeface="MS PGothic" charset="-128"/>
                <a:ea typeface="MS PGothic" charset="-128"/>
                <a:cs typeface="MS PGothic" charset="-128"/>
              </a:rPr>
              <a:t>　</a:t>
            </a:r>
            <a:r>
              <a:rPr lang="en-US" altLang="ja-JP" sz="2000" b="1" dirty="0">
                <a:latin typeface="MS PGothic" charset="-128"/>
                <a:ea typeface="MS PGothic" charset="-128"/>
                <a:cs typeface="MS PGothic" charset="-128"/>
              </a:rPr>
              <a:t>●●</a:t>
            </a:r>
          </a:p>
          <a:p>
            <a:pPr algn="ctr"/>
            <a:r>
              <a:rPr lang="en-US" sz="2000" b="1" dirty="0">
                <a:latin typeface="MS PGothic" charset="-128"/>
                <a:ea typeface="MS PGothic" charset="-128"/>
                <a:cs typeface="MS PGothic" charset="-128"/>
              </a:rPr>
              <a:t>所　属：　</a:t>
            </a:r>
            <a:r>
              <a:rPr lang="en-US" altLang="ja-JP" sz="2000" b="1" dirty="0">
                <a:latin typeface="MS PGothic" charset="-128"/>
                <a:ea typeface="MS PGothic" charset="-128"/>
                <a:cs typeface="MS PGothic" charset="-128"/>
              </a:rPr>
              <a:t>●●●</a:t>
            </a:r>
            <a:r>
              <a:rPr lang="ja-JP" altLang="en-US" sz="2000" b="1" dirty="0">
                <a:latin typeface="MS PGothic" charset="-128"/>
                <a:ea typeface="MS PGothic" charset="-128"/>
                <a:cs typeface="MS PGothic" charset="-128"/>
              </a:rPr>
              <a:t>大学　</a:t>
            </a:r>
            <a:r>
              <a:rPr lang="en-US" altLang="ja-JP" sz="2000" b="1" dirty="0">
                <a:latin typeface="MS PGothic" charset="-128"/>
                <a:ea typeface="MS PGothic" charset="-128"/>
                <a:cs typeface="MS PGothic" charset="-128"/>
              </a:rPr>
              <a:t>●●●</a:t>
            </a:r>
            <a:r>
              <a:rPr lang="en-US" sz="2000" b="1" dirty="0">
                <a:latin typeface="MS PGothic" charset="-128"/>
                <a:ea typeface="MS PGothic" charset="-128"/>
                <a:cs typeface="MS PGothic" charset="-128"/>
              </a:rPr>
              <a:t>科</a:t>
            </a:r>
            <a:br>
              <a:rPr lang="ja-JP" altLang="ja-JP" b="0" dirty="0">
                <a:latin typeface="+mn-ea"/>
              </a:rPr>
            </a:br>
            <a:endParaRPr lang="ja-JP" altLang="ja-JP" b="0" dirty="0">
              <a:latin typeface="+mn-ea"/>
            </a:endParaRPr>
          </a:p>
        </p:txBody>
      </p:sp>
      <p:sp>
        <p:nvSpPr>
          <p:cNvPr id="6" name="正方形/長方形 5"/>
          <p:cNvSpPr>
            <a:spLocks noChangeArrowheads="1"/>
          </p:cNvSpPr>
          <p:nvPr/>
        </p:nvSpPr>
        <p:spPr bwMode="auto">
          <a:xfrm>
            <a:off x="1371600" y="1202527"/>
            <a:ext cx="6400800" cy="2692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endParaRPr lang="ja-JP" altLang="ja-JP" sz="1800" b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541590" y="4418832"/>
            <a:ext cx="82359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2000" b="1" dirty="0">
                <a:latin typeface="ＭＳ Ｐゴシック"/>
                <a:ea typeface="ＭＳ Ｐゴシック"/>
                <a:cs typeface="ＭＳ Ｐゴシック"/>
              </a:rPr>
              <a:t>私の今回の演題に関連して、</a:t>
            </a:r>
            <a:r>
              <a:rPr lang="ja-JP" altLang="en-US" sz="2000" b="1">
                <a:latin typeface="ＭＳ Ｐゴシック"/>
                <a:ea typeface="ＭＳ Ｐゴシック"/>
                <a:cs typeface="ＭＳ Ｐゴシック"/>
              </a:rPr>
              <a:t>開示すべき</a:t>
            </a:r>
            <a:r>
              <a:rPr lang="ja-JP" altLang="en-US" sz="2000" b="1" dirty="0">
                <a:latin typeface="ＭＳ Ｐゴシック"/>
                <a:ea typeface="ＭＳ Ｐゴシック"/>
                <a:cs typeface="ＭＳ Ｐゴシック"/>
              </a:rPr>
              <a:t>利益相反状態は</a:t>
            </a:r>
            <a:r>
              <a:rPr lang="en-US" altLang="en-US" sz="2000" b="1" dirty="0">
                <a:latin typeface="ＭＳ Ｐゴシック"/>
                <a:ea typeface="ＭＳ Ｐゴシック"/>
                <a:cs typeface="ＭＳ Ｐゴシック"/>
              </a:rPr>
              <a:t>以下</a:t>
            </a:r>
            <a:r>
              <a:rPr lang="ja-JP" altLang="en-US" sz="2000" b="1" dirty="0">
                <a:latin typeface="ＭＳ Ｐゴシック"/>
                <a:ea typeface="ＭＳ Ｐゴシック"/>
                <a:cs typeface="ＭＳ Ｐゴシック"/>
              </a:rPr>
              <a:t>の通りです。</a:t>
            </a:r>
            <a:endParaRPr lang="en-US" altLang="ja-JP" sz="2000" b="1" dirty="0">
              <a:latin typeface="ＭＳ Ｐゴシック"/>
              <a:ea typeface="ＭＳ Ｐゴシック"/>
              <a:cs typeface="ＭＳ Ｐゴシック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111602" y="5120804"/>
            <a:ext cx="666079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b="1" dirty="0">
                <a:latin typeface="ＭＳ Ｐゴシック"/>
                <a:ea typeface="ＭＳ Ｐゴシック"/>
                <a:cs typeface="ＭＳ Ｐゴシック"/>
              </a:rPr>
              <a:t>役員・顧問職</a:t>
            </a:r>
            <a:r>
              <a:rPr lang="en-US" altLang="ja-JP" sz="2000" b="1" dirty="0">
                <a:latin typeface="ＭＳ Ｐゴシック"/>
                <a:ea typeface="ＭＳ Ｐゴシック"/>
                <a:cs typeface="ＭＳ Ｐゴシック"/>
              </a:rPr>
              <a:t>/</a:t>
            </a:r>
            <a:r>
              <a:rPr lang="ja-JP" altLang="en-US" sz="2000" b="1" dirty="0">
                <a:latin typeface="ＭＳ Ｐゴシック"/>
                <a:ea typeface="ＭＳ Ｐゴシック"/>
                <a:cs typeface="ＭＳ Ｐゴシック"/>
              </a:rPr>
              <a:t>寄付講座所属　　　　　</a:t>
            </a:r>
            <a:r>
              <a:rPr lang="en-US" altLang="ja-JP" sz="2000" b="1" dirty="0">
                <a:latin typeface="ＭＳ Ｐゴシック"/>
                <a:ea typeface="ＭＳ Ｐゴシック"/>
                <a:cs typeface="ＭＳ Ｐゴシック"/>
              </a:rPr>
              <a:t>○○</a:t>
            </a:r>
            <a:r>
              <a:rPr lang="ja-JP" altLang="en-US" sz="2000" b="1" dirty="0">
                <a:latin typeface="ＭＳ Ｐゴシック"/>
                <a:ea typeface="ＭＳ Ｐゴシック"/>
                <a:cs typeface="ＭＳ Ｐゴシック"/>
              </a:rPr>
              <a:t>製薬株式会社</a:t>
            </a:r>
          </a:p>
          <a:p>
            <a:r>
              <a:rPr lang="ja-JP" altLang="en-US" sz="2000" b="1" dirty="0">
                <a:latin typeface="ＭＳ Ｐゴシック"/>
                <a:ea typeface="ＭＳ Ｐゴシック"/>
                <a:cs typeface="ＭＳ Ｐゴシック"/>
              </a:rPr>
              <a:t>講演料など　　　　　　　　　　　　　　　　</a:t>
            </a:r>
            <a:r>
              <a:rPr lang="en-US" altLang="ja-JP" sz="2000" b="1" dirty="0">
                <a:latin typeface="ＭＳ Ｐゴシック"/>
                <a:ea typeface="ＭＳ Ｐゴシック"/>
                <a:cs typeface="ＭＳ Ｐゴシック"/>
              </a:rPr>
              <a:t>□□</a:t>
            </a:r>
            <a:r>
              <a:rPr lang="ja-JP" altLang="en-US" sz="2000" b="1" dirty="0">
                <a:latin typeface="ＭＳ Ｐゴシック"/>
                <a:ea typeface="ＭＳ Ｐゴシック"/>
                <a:cs typeface="ＭＳ Ｐゴシック"/>
              </a:rPr>
              <a:t>製薬株式会社</a:t>
            </a:r>
          </a:p>
          <a:p>
            <a:r>
              <a:rPr lang="ja-JP" altLang="en-US" sz="2000" b="1" dirty="0">
                <a:latin typeface="ＭＳ Ｐゴシック"/>
                <a:ea typeface="ＭＳ Ｐゴシック"/>
                <a:cs typeface="ＭＳ Ｐゴシック"/>
              </a:rPr>
              <a:t>研究費</a:t>
            </a:r>
            <a:r>
              <a:rPr lang="en-US" altLang="ja-JP" sz="2000" b="1" dirty="0">
                <a:latin typeface="ＭＳ Ｐゴシック"/>
                <a:ea typeface="ＭＳ Ｐゴシック"/>
                <a:cs typeface="ＭＳ Ｐゴシック"/>
              </a:rPr>
              <a:t>/</a:t>
            </a:r>
            <a:r>
              <a:rPr lang="ja-JP" altLang="en-US" sz="2000" b="1" dirty="0">
                <a:latin typeface="ＭＳ Ｐゴシック"/>
                <a:ea typeface="ＭＳ Ｐゴシック"/>
                <a:cs typeface="ＭＳ Ｐゴシック"/>
              </a:rPr>
              <a:t>奨学寄付金　　　　　　　　</a:t>
            </a:r>
            <a:r>
              <a:rPr lang="en-US" altLang="ja-JP" sz="2000" b="1" dirty="0">
                <a:latin typeface="ＭＳ Ｐゴシック"/>
                <a:ea typeface="ＭＳ Ｐゴシック"/>
                <a:cs typeface="ＭＳ Ｐゴシック"/>
              </a:rPr>
              <a:t> </a:t>
            </a:r>
            <a:r>
              <a:rPr lang="ja-JP" altLang="en-US" sz="2000" b="1" dirty="0">
                <a:latin typeface="ＭＳ Ｐゴシック"/>
                <a:ea typeface="ＭＳ Ｐゴシック"/>
                <a:cs typeface="ＭＳ Ｐゴシック"/>
              </a:rPr>
              <a:t>　　株式会社</a:t>
            </a:r>
            <a:r>
              <a:rPr lang="en-US" altLang="ja-JP" sz="2000" b="1" dirty="0">
                <a:latin typeface="ＭＳ Ｐゴシック"/>
                <a:ea typeface="ＭＳ Ｐゴシック"/>
                <a:cs typeface="ＭＳ Ｐゴシック"/>
              </a:rPr>
              <a:t>××</a:t>
            </a:r>
            <a:r>
              <a:rPr lang="ja-JP" altLang="en-US" sz="2000" b="1" dirty="0">
                <a:latin typeface="ＭＳ Ｐゴシック"/>
                <a:ea typeface="ＭＳ Ｐゴシック"/>
                <a:cs typeface="ＭＳ Ｐゴシック"/>
              </a:rPr>
              <a:t>ファーマ</a:t>
            </a:r>
          </a:p>
        </p:txBody>
      </p:sp>
    </p:spTree>
    <p:extLst>
      <p:ext uri="{BB962C8B-B14F-4D97-AF65-F5344CB8AC3E}">
        <p14:creationId xmlns:p14="http://schemas.microsoft.com/office/powerpoint/2010/main" val="548447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50242" y="256832"/>
            <a:ext cx="9063613" cy="6208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2500"/>
              </a:lnSpc>
            </a:pP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利益相反状態の有無の基準は本学会の「利益相反に関する指針」運用細則に則り、</a:t>
            </a:r>
            <a:endParaRPr lang="en-US" altLang="ja-JP" sz="1900" b="1" dirty="0">
              <a:latin typeface="ＭＳ Ｐゴシック"/>
              <a:ea typeface="ＭＳ Ｐゴシック"/>
              <a:cs typeface="ＭＳ Ｐゴシック"/>
            </a:endParaRPr>
          </a:p>
          <a:p>
            <a:pPr fontAlgn="base">
              <a:lnSpc>
                <a:spcPts val="2500"/>
              </a:lnSpc>
              <a:spcAft>
                <a:spcPts val="500"/>
              </a:spcAft>
            </a:pP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以下の通りです。</a:t>
            </a:r>
            <a:endParaRPr lang="en-US" altLang="ja-JP" sz="1900" b="1" dirty="0">
              <a:latin typeface="ＭＳ Ｐゴシック"/>
              <a:ea typeface="ＭＳ Ｐゴシック"/>
              <a:cs typeface="ＭＳ Ｐゴシック"/>
            </a:endParaRPr>
          </a:p>
          <a:p>
            <a:pPr fontAlgn="base">
              <a:lnSpc>
                <a:spcPts val="1000"/>
              </a:lnSpc>
            </a:pPr>
            <a:endParaRPr lang="ja-JP" altLang="ja-JP" sz="1900" b="1" dirty="0">
              <a:latin typeface="ＭＳ Ｐゴシック"/>
              <a:ea typeface="ＭＳ Ｐゴシック"/>
              <a:cs typeface="ＭＳ Ｐゴシック"/>
            </a:endParaRPr>
          </a:p>
          <a:p>
            <a:pPr lvl="0" fontAlgn="base">
              <a:lnSpc>
                <a:spcPts val="2500"/>
              </a:lnSpc>
            </a:pP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１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.</a:t>
            </a: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 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企業や営利を目的とした団体の役員、顧問職、寄付講座に所属する者については、</a:t>
            </a:r>
            <a:endParaRPr lang="en-US" altLang="ja-JP" sz="1900" b="1" dirty="0">
              <a:latin typeface="ＭＳ Ｐゴシック"/>
              <a:ea typeface="ＭＳ Ｐゴシック"/>
              <a:cs typeface="ＭＳ Ｐゴシック"/>
            </a:endParaRPr>
          </a:p>
          <a:p>
            <a:pPr lvl="0" fontAlgn="base">
              <a:lnSpc>
                <a:spcPts val="2500"/>
              </a:lnSpc>
              <a:spcAft>
                <a:spcPts val="300"/>
              </a:spcAft>
            </a:pP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　　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1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つの企業または団体からの報酬額が年間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100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万円</a:t>
            </a: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以上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。</a:t>
            </a:r>
          </a:p>
          <a:p>
            <a:pPr lvl="0" fontAlgn="base">
              <a:lnSpc>
                <a:spcPts val="2500"/>
              </a:lnSpc>
            </a:pP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２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. 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研究に関連した企業の株の保有については、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1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つの企業について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1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年間の</a:t>
            </a: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株による</a:t>
            </a:r>
            <a:endParaRPr lang="en-US" altLang="ja-JP" sz="1900" b="1" dirty="0">
              <a:latin typeface="ＭＳ Ｐゴシック"/>
              <a:ea typeface="ＭＳ Ｐゴシック"/>
              <a:cs typeface="ＭＳ Ｐゴシック"/>
            </a:endParaRPr>
          </a:p>
          <a:p>
            <a:pPr lvl="0" fontAlgn="base">
              <a:lnSpc>
                <a:spcPts val="2500"/>
              </a:lnSpc>
              <a:spcAft>
                <a:spcPts val="300"/>
              </a:spcAft>
            </a:pP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　　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利益（配当、売却益の総和）が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100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万円</a:t>
            </a: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以上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、または当該企業の全株式の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5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％</a:t>
            </a: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以上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。</a:t>
            </a:r>
          </a:p>
          <a:p>
            <a:pPr lvl="0" fontAlgn="base">
              <a:lnSpc>
                <a:spcPts val="2500"/>
              </a:lnSpc>
            </a:pP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３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. 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研究に関連した企業、団体からの特許権使用料については、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1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つの特許権使用料</a:t>
            </a:r>
            <a:endParaRPr lang="en-US" altLang="ja-JP" sz="1900" b="1" dirty="0">
              <a:latin typeface="ＭＳ Ｐゴシック"/>
              <a:ea typeface="ＭＳ Ｐゴシック"/>
              <a:cs typeface="ＭＳ Ｐゴシック"/>
            </a:endParaRPr>
          </a:p>
          <a:p>
            <a:pPr lvl="0" fontAlgn="base">
              <a:lnSpc>
                <a:spcPts val="2500"/>
              </a:lnSpc>
              <a:spcAft>
                <a:spcPts val="300"/>
              </a:spcAft>
            </a:pP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　　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収入</a:t>
            </a: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が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年間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100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万円</a:t>
            </a: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以上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。</a:t>
            </a:r>
          </a:p>
          <a:p>
            <a:pPr lvl="0" fontAlgn="base">
              <a:lnSpc>
                <a:spcPts val="2500"/>
              </a:lnSpc>
            </a:pP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４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. 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研究に関連した企業、団体から、会議の出席（発表）に対し、研究者を拘束した</a:t>
            </a: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時間・　　　</a:t>
            </a:r>
            <a:endParaRPr lang="en-US" altLang="ja-JP" sz="1900" b="1" dirty="0">
              <a:latin typeface="ＭＳ Ｐゴシック"/>
              <a:ea typeface="ＭＳ Ｐゴシック"/>
              <a:cs typeface="ＭＳ Ｐゴシック"/>
            </a:endParaRPr>
          </a:p>
          <a:p>
            <a:pPr lvl="0" fontAlgn="base">
              <a:lnSpc>
                <a:spcPts val="2500"/>
              </a:lnSpc>
            </a:pP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　　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労力に対して支払われた日当・講演料・座長料などやパンフレットなどの執筆に対し</a:t>
            </a:r>
            <a:endParaRPr lang="en-US" altLang="ja-JP" sz="1900" b="1" dirty="0">
              <a:latin typeface="ＭＳ Ｐゴシック"/>
              <a:ea typeface="ＭＳ Ｐゴシック"/>
              <a:cs typeface="ＭＳ Ｐゴシック"/>
            </a:endParaRPr>
          </a:p>
          <a:p>
            <a:pPr lvl="0" fontAlgn="base">
              <a:lnSpc>
                <a:spcPts val="2500"/>
              </a:lnSpc>
            </a:pP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　　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て支払われた原稿料については、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1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つの企業または団体からの年間の日当及び</a:t>
            </a: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原　　</a:t>
            </a:r>
            <a:endParaRPr lang="en-US" altLang="ja-JP" sz="1900" b="1" dirty="0">
              <a:latin typeface="ＭＳ Ｐゴシック"/>
              <a:ea typeface="ＭＳ Ｐゴシック"/>
              <a:cs typeface="ＭＳ Ｐゴシック"/>
            </a:endParaRPr>
          </a:p>
          <a:p>
            <a:pPr lvl="0" fontAlgn="base">
              <a:lnSpc>
                <a:spcPts val="2500"/>
              </a:lnSpc>
              <a:spcAft>
                <a:spcPts val="300"/>
              </a:spcAft>
            </a:pP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　　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稿料</a:t>
            </a: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が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合計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50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万円</a:t>
            </a: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以上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。</a:t>
            </a:r>
          </a:p>
          <a:p>
            <a:pPr lvl="0" fontAlgn="base">
              <a:lnSpc>
                <a:spcPts val="2500"/>
              </a:lnSpc>
            </a:pP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５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. 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研究に関連した企業、団体から提供された研究費については、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1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つの</a:t>
            </a: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臨床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研究に対</a:t>
            </a: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し</a:t>
            </a:r>
            <a:endParaRPr lang="en-US" altLang="ja-JP" sz="1900" b="1" dirty="0">
              <a:latin typeface="ＭＳ Ｐゴシック"/>
              <a:ea typeface="ＭＳ Ｐゴシック"/>
              <a:cs typeface="ＭＳ Ｐゴシック"/>
            </a:endParaRPr>
          </a:p>
          <a:p>
            <a:pPr lvl="0" fontAlgn="base">
              <a:lnSpc>
                <a:spcPts val="2500"/>
              </a:lnSpc>
            </a:pP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　　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て支払われた総額が年間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200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万円</a:t>
            </a: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以上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。奨学寄付金（奨励寄付金）については、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1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つ</a:t>
            </a:r>
            <a:endParaRPr lang="en-US" altLang="ja-JP" sz="1900" b="1" dirty="0">
              <a:latin typeface="ＭＳ Ｐゴシック"/>
              <a:ea typeface="ＭＳ Ｐゴシック"/>
              <a:cs typeface="ＭＳ Ｐゴシック"/>
            </a:endParaRPr>
          </a:p>
          <a:p>
            <a:pPr lvl="0" fontAlgn="base">
              <a:lnSpc>
                <a:spcPts val="2500"/>
              </a:lnSpc>
              <a:spcAft>
                <a:spcPts val="300"/>
              </a:spcAft>
            </a:pP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　　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の企業または団体から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1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名の研究代表者に支払われた総額が年間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200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万円</a:t>
            </a: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以上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。</a:t>
            </a:r>
          </a:p>
          <a:p>
            <a:pPr lvl="0" fontAlgn="base">
              <a:lnSpc>
                <a:spcPts val="2500"/>
              </a:lnSpc>
            </a:pP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６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. 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その他の報酬（研究とは直接無関係な旅行、贈答品など）については、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1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つの企業</a:t>
            </a:r>
            <a:endParaRPr lang="en-US" altLang="ja-JP" sz="1900" b="1" dirty="0">
              <a:latin typeface="ＭＳ Ｐゴシック"/>
              <a:ea typeface="ＭＳ Ｐゴシック"/>
              <a:cs typeface="ＭＳ Ｐゴシック"/>
            </a:endParaRPr>
          </a:p>
          <a:p>
            <a:pPr lvl="0" fontAlgn="base">
              <a:lnSpc>
                <a:spcPts val="2500"/>
              </a:lnSpc>
              <a:spcAft>
                <a:spcPts val="300"/>
              </a:spcAft>
            </a:pP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　　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または団体から受けた報酬が年間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5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万円</a:t>
            </a: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以上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。</a:t>
            </a:r>
          </a:p>
          <a:p>
            <a:pPr lvl="0" fontAlgn="base">
              <a:lnSpc>
                <a:spcPts val="2500"/>
              </a:lnSpc>
            </a:pPr>
            <a:r>
              <a:rPr lang="ja-JP" altLang="en-US" sz="1900" b="1" dirty="0">
                <a:latin typeface="ＭＳ Ｐゴシック"/>
                <a:ea typeface="ＭＳ Ｐゴシック"/>
                <a:cs typeface="ＭＳ Ｐゴシック"/>
              </a:rPr>
              <a:t>７</a:t>
            </a:r>
            <a:r>
              <a:rPr lang="en-US" altLang="ja-JP" sz="1900" b="1" dirty="0">
                <a:latin typeface="ＭＳ Ｐゴシック"/>
                <a:ea typeface="ＭＳ Ｐゴシック"/>
                <a:cs typeface="ＭＳ Ｐゴシック"/>
              </a:rPr>
              <a:t>. </a:t>
            </a:r>
            <a:r>
              <a:rPr lang="ja-JP" altLang="ja-JP" sz="1900" b="1" dirty="0">
                <a:latin typeface="ＭＳ Ｐゴシック"/>
                <a:ea typeface="ＭＳ Ｐゴシック"/>
                <a:cs typeface="ＭＳ Ｐゴシック"/>
              </a:rPr>
              <a:t>前各号に定める金員については交通費は除くものとする。</a:t>
            </a:r>
          </a:p>
        </p:txBody>
      </p:sp>
    </p:spTree>
    <p:extLst>
      <p:ext uri="{BB962C8B-B14F-4D97-AF65-F5344CB8AC3E}">
        <p14:creationId xmlns:p14="http://schemas.microsoft.com/office/powerpoint/2010/main" val="1315497317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478</Words>
  <Application>Microsoft Office PowerPoint</Application>
  <PresentationFormat>画面に合わせる (4:3)</PresentationFormat>
  <Paragraphs>29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ＭＳ Ｐゴシック</vt:lpstr>
      <vt:lpstr>ＭＳ Ｐゴシック</vt:lpstr>
      <vt:lpstr>Arial</vt:lpstr>
      <vt:lpstr>Calibri</vt:lpstr>
      <vt:lpstr>ホワイト</vt:lpstr>
      <vt:lpstr>PowerPoint プレゼンテーション</vt:lpstr>
      <vt:lpstr>PowerPoint プレゼンテーション</vt:lpstr>
      <vt:lpstr>PowerPoint プレゼンテーション</vt:lpstr>
    </vt:vector>
  </TitlesOfParts>
  <Company>北海道大学病院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森川 守</dc:creator>
  <cp:lastModifiedBy>Wakako Nemoto (根本 和歌子) / ［Ｍ］学制</cp:lastModifiedBy>
  <cp:revision>14</cp:revision>
  <cp:lastPrinted>2023-01-11T09:41:34Z</cp:lastPrinted>
  <dcterms:created xsi:type="dcterms:W3CDTF">2018-05-15T07:14:13Z</dcterms:created>
  <dcterms:modified xsi:type="dcterms:W3CDTF">2023-01-26T01:56:14Z</dcterms:modified>
</cp:coreProperties>
</file>